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Karla Light"/>
      <p:regular r:id="rId18"/>
      <p:bold r:id="rId19"/>
      <p:italic r:id="rId20"/>
      <p:boldItalic r:id="rId21"/>
    </p:embeddedFont>
    <p:embeddedFont>
      <p:font typeface="Karla SemiBold"/>
      <p:regular r:id="rId22"/>
      <p:bold r:id="rId23"/>
      <p:italic r:id="rId24"/>
      <p:boldItalic r:id="rId25"/>
    </p:embeddedFont>
    <p:embeddedFont>
      <p:font typeface="Encode Sans Semi Condensed"/>
      <p:regular r:id="rId26"/>
      <p:bold r:id="rId27"/>
    </p:embeddedFont>
    <p:embeddedFont>
      <p:font typeface="Karl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rlaLight-italic.fntdata"/><Relationship Id="rId22" Type="http://schemas.openxmlformats.org/officeDocument/2006/relationships/font" Target="fonts/KarlaSemiBold-regular.fntdata"/><Relationship Id="rId21" Type="http://schemas.openxmlformats.org/officeDocument/2006/relationships/font" Target="fonts/KarlaLight-boldItalic.fntdata"/><Relationship Id="rId24" Type="http://schemas.openxmlformats.org/officeDocument/2006/relationships/font" Target="fonts/KarlaSemiBold-italic.fntdata"/><Relationship Id="rId23" Type="http://schemas.openxmlformats.org/officeDocument/2006/relationships/font" Target="fonts/Karla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ncodeSansSemiCondensed-regular.fntdata"/><Relationship Id="rId25" Type="http://schemas.openxmlformats.org/officeDocument/2006/relationships/font" Target="fonts/KarlaSemiBold-boldItalic.fntdata"/><Relationship Id="rId28" Type="http://schemas.openxmlformats.org/officeDocument/2006/relationships/font" Target="fonts/Karla-regular.fntdata"/><Relationship Id="rId27" Type="http://schemas.openxmlformats.org/officeDocument/2006/relationships/font" Target="fonts/EncodeSansSemiCondense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arl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arla-boldItalic.fntdata"/><Relationship Id="rId30" Type="http://schemas.openxmlformats.org/officeDocument/2006/relationships/font" Target="fonts/Karl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KarlaLight-bold.fntdata"/><Relationship Id="rId18" Type="http://schemas.openxmlformats.org/officeDocument/2006/relationships/font" Target="fonts/Karla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bb8dbc1bf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bb8dbc1b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be5f2a71d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be5f2a71d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bb8dbc1bf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bb8dbc1b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be5f2a71d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be5f2a7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bb8dbc1bf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bb8dbc1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bb8dbc1bf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bb8dbc1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be5f2a71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be5f2a7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bb8dbc1bf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bb8dbc1b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cc4e62fe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cc4e62f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bb8dbc1bf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bb8dbc1b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cd3697bf5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cd3697b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rect b="b" l="l" r="r" t="t"/>
            <a:pathLst>
              <a:path extrusionOk="0" h="2258121" w="4014438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rect b="b" l="l" r="r" t="t"/>
            <a:pathLst>
              <a:path extrusionOk="0" h="1376850" w="1376904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rect b="b" l="l" r="r" t="t"/>
            <a:pathLst>
              <a:path extrusionOk="0" h="2258121" w="4014438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Small hole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25"/>
            <a:ext cx="9142883" cy="5142871"/>
          </a:xfrm>
          <a:custGeom>
            <a:rect b="b" l="l" r="r" t="t"/>
            <a:pathLst>
              <a:path extrusionOk="0" h="2258121" w="4014438">
                <a:moveTo>
                  <a:pt x="3043092" y="0"/>
                </a:moveTo>
                <a:cubicBezTo>
                  <a:pt x="3095509" y="23543"/>
                  <a:pt x="3152046" y="49909"/>
                  <a:pt x="3213600" y="78595"/>
                </a:cubicBezTo>
                <a:cubicBezTo>
                  <a:pt x="3550416" y="235660"/>
                  <a:pt x="3737756" y="323016"/>
                  <a:pt x="3802991" y="502244"/>
                </a:cubicBezTo>
                <a:cubicBezTo>
                  <a:pt x="3868225" y="681472"/>
                  <a:pt x="3780870" y="868833"/>
                  <a:pt x="3623805" y="1205649"/>
                </a:cubicBezTo>
                <a:cubicBezTo>
                  <a:pt x="3466740" y="1542465"/>
                  <a:pt x="3379384" y="1729805"/>
                  <a:pt x="3200156" y="1795040"/>
                </a:cubicBezTo>
                <a:cubicBezTo>
                  <a:pt x="3020928" y="1860274"/>
                  <a:pt x="2833567" y="1772918"/>
                  <a:pt x="2496772" y="1615853"/>
                </a:cubicBezTo>
                <a:cubicBezTo>
                  <a:pt x="2159977" y="1458789"/>
                  <a:pt x="1972595" y="1371433"/>
                  <a:pt x="1907361" y="1192205"/>
                </a:cubicBezTo>
                <a:cubicBezTo>
                  <a:pt x="1842126" y="1012977"/>
                  <a:pt x="1929503" y="825615"/>
                  <a:pt x="2086546" y="488821"/>
                </a:cubicBezTo>
                <a:cubicBezTo>
                  <a:pt x="2193515" y="259412"/>
                  <a:pt x="2268158" y="99378"/>
                  <a:pt x="2361515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831963" y="248075"/>
            <a:ext cx="5480078" cy="5479863"/>
          </a:xfrm>
          <a:custGeom>
            <a:rect b="b" l="l" r="r" t="t"/>
            <a:pathLst>
              <a:path extrusionOk="0" h="1376850" w="1376904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85" y="1433"/>
            <a:ext cx="9144087" cy="5143548"/>
            <a:chOff x="32524" y="4599878"/>
            <a:chExt cx="4014438" cy="2258121"/>
          </a:xfrm>
        </p:grpSpPr>
        <p:sp>
          <p:nvSpPr>
            <p:cNvPr id="15" name="Google Shape;15;p3"/>
            <p:cNvSpPr/>
            <p:nvPr/>
          </p:nvSpPr>
          <p:spPr>
            <a:xfrm>
              <a:off x="32524" y="6104602"/>
              <a:ext cx="384717" cy="753397"/>
            </a:xfrm>
            <a:custGeom>
              <a:rect b="b" l="l" r="r" t="t"/>
              <a:pathLst>
                <a:path extrusionOk="0" h="753397" w="384717">
                  <a:moveTo>
                    <a:pt x="98270" y="213079"/>
                  </a:moveTo>
                  <a:cubicBezTo>
                    <a:pt x="62307" y="136115"/>
                    <a:pt x="29376" y="65507"/>
                    <a:pt x="0" y="0"/>
                  </a:cubicBezTo>
                  <a:lnTo>
                    <a:pt x="0" y="753397"/>
                  </a:lnTo>
                  <a:lnTo>
                    <a:pt x="384717" y="753397"/>
                  </a:lnTo>
                  <a:cubicBezTo>
                    <a:pt x="292469" y="629640"/>
                    <a:pt x="209462" y="451666"/>
                    <a:pt x="98270" y="2130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2524" y="4599878"/>
              <a:ext cx="4014438" cy="2258121"/>
            </a:xfrm>
            <a:custGeom>
              <a:rect b="b" l="l" r="r" t="t"/>
              <a:pathLst>
                <a:path extrusionOk="0" h="2258121" w="4014438">
                  <a:moveTo>
                    <a:pt x="0" y="0"/>
                  </a:moveTo>
                  <a:lnTo>
                    <a:pt x="0" y="663951"/>
                  </a:lnTo>
                  <a:cubicBezTo>
                    <a:pt x="122942" y="548013"/>
                    <a:pt x="321322" y="455472"/>
                    <a:pt x="605950" y="322744"/>
                  </a:cubicBezTo>
                  <a:cubicBezTo>
                    <a:pt x="1022867" y="128295"/>
                    <a:pt x="1254763" y="20197"/>
                    <a:pt x="1476624" y="100946"/>
                  </a:cubicBezTo>
                  <a:cubicBezTo>
                    <a:pt x="1698484" y="181695"/>
                    <a:pt x="1806602" y="413613"/>
                    <a:pt x="2000947" y="830508"/>
                  </a:cubicBezTo>
                  <a:cubicBezTo>
                    <a:pt x="2195292" y="1247404"/>
                    <a:pt x="2303493" y="1479321"/>
                    <a:pt x="2222745" y="1701161"/>
                  </a:cubicBezTo>
                  <a:cubicBezTo>
                    <a:pt x="2141996" y="1923000"/>
                    <a:pt x="1910099" y="2031160"/>
                    <a:pt x="1493204" y="2225567"/>
                  </a:cubicBezTo>
                  <a:lnTo>
                    <a:pt x="1423370" y="2258122"/>
                  </a:lnTo>
                  <a:lnTo>
                    <a:pt x="4014439" y="2258122"/>
                  </a:lnTo>
                  <a:lnTo>
                    <a:pt x="4014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/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4532" y="-11"/>
            <a:ext cx="9193063" cy="5148516"/>
          </a:xfrm>
          <a:custGeom>
            <a:rect b="b" l="l" r="r" t="t"/>
            <a:pathLst>
              <a:path extrusionOk="0" h="2258121" w="4014438">
                <a:moveTo>
                  <a:pt x="0" y="0"/>
                </a:moveTo>
                <a:lnTo>
                  <a:pt x="0" y="2258122"/>
                </a:lnTo>
                <a:lnTo>
                  <a:pt x="1342328" y="2258122"/>
                </a:lnTo>
                <a:cubicBezTo>
                  <a:pt x="1250100" y="2134365"/>
                  <a:pt x="1167094" y="1956391"/>
                  <a:pt x="1055881" y="1717804"/>
                </a:cubicBezTo>
                <a:cubicBezTo>
                  <a:pt x="861432" y="1300908"/>
                  <a:pt x="753335" y="1068991"/>
                  <a:pt x="834083" y="847151"/>
                </a:cubicBezTo>
                <a:cubicBezTo>
                  <a:pt x="914832" y="625312"/>
                  <a:pt x="1146729" y="517152"/>
                  <a:pt x="1563624" y="322744"/>
                </a:cubicBezTo>
                <a:cubicBezTo>
                  <a:pt x="1980519" y="128337"/>
                  <a:pt x="2212437" y="20198"/>
                  <a:pt x="2434297" y="100946"/>
                </a:cubicBezTo>
                <a:cubicBezTo>
                  <a:pt x="2656158" y="181695"/>
                  <a:pt x="2764276" y="413613"/>
                  <a:pt x="2958684" y="830508"/>
                </a:cubicBezTo>
                <a:cubicBezTo>
                  <a:pt x="3153091" y="1247403"/>
                  <a:pt x="3261230" y="1479321"/>
                  <a:pt x="3180481" y="1701160"/>
                </a:cubicBezTo>
                <a:cubicBezTo>
                  <a:pt x="3099732" y="1923000"/>
                  <a:pt x="2867836" y="2031160"/>
                  <a:pt x="2450940" y="2225567"/>
                </a:cubicBezTo>
                <a:lnTo>
                  <a:pt x="2380981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Karla SemiBold"/>
              <a:buChar char="▪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1pPr>
            <a:lvl2pPr indent="-406400" lvl="1" marL="9144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2pPr>
            <a:lvl3pPr indent="-406400" lvl="2" marL="13716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3pPr>
            <a:lvl4pPr indent="-406400" lvl="3" marL="18288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4pPr>
            <a:lvl5pPr indent="-406400" lvl="4" marL="22860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5pPr>
            <a:lvl6pPr indent="-406400" lvl="5" marL="27432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6pPr>
            <a:lvl7pPr indent="-406400" lvl="6" marL="32004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7pPr>
            <a:lvl8pPr indent="-406400" lvl="7" marL="3657600" rtl="0" algn="ctr">
              <a:spcBef>
                <a:spcPts val="600"/>
              </a:spcBef>
              <a:spcAft>
                <a:spcPts val="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8pPr>
            <a:lvl9pPr indent="-406400" lvl="8" marL="4114800" algn="ctr">
              <a:spcBef>
                <a:spcPts val="600"/>
              </a:spcBef>
              <a:spcAft>
                <a:spcPts val="600"/>
              </a:spcAft>
              <a:buSzPts val="2800"/>
              <a:buFont typeface="Karla SemiBold"/>
              <a:buChar char="▫"/>
              <a:defRPr sz="2800">
                <a:latin typeface="Karla SemiBold"/>
                <a:ea typeface="Karla SemiBold"/>
                <a:cs typeface="Karla SemiBold"/>
                <a:sym typeface="Karla SemiBold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362962" y="1295124"/>
            <a:ext cx="418075" cy="342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Encode Sans Semi Condense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62955" cy="5142871"/>
          </a:xfrm>
          <a:custGeom>
            <a:rect b="b" l="l" r="r" t="t"/>
            <a:pathLst>
              <a:path extrusionOk="0" h="2258121" w="4014438">
                <a:moveTo>
                  <a:pt x="0" y="0"/>
                </a:moveTo>
                <a:lnTo>
                  <a:pt x="0" y="729708"/>
                </a:lnTo>
                <a:cubicBezTo>
                  <a:pt x="69207" y="683709"/>
                  <a:pt x="163087" y="639801"/>
                  <a:pt x="284356" y="583348"/>
                </a:cubicBezTo>
                <a:cubicBezTo>
                  <a:pt x="523508" y="471843"/>
                  <a:pt x="656528" y="409807"/>
                  <a:pt x="783798" y="456120"/>
                </a:cubicBezTo>
                <a:cubicBezTo>
                  <a:pt x="911069" y="502432"/>
                  <a:pt x="973083" y="635473"/>
                  <a:pt x="1084589" y="874625"/>
                </a:cubicBezTo>
                <a:cubicBezTo>
                  <a:pt x="1196094" y="1113777"/>
                  <a:pt x="1258129" y="1246797"/>
                  <a:pt x="1211817" y="1374046"/>
                </a:cubicBezTo>
                <a:cubicBezTo>
                  <a:pt x="1165505" y="1501296"/>
                  <a:pt x="1032380" y="1563290"/>
                  <a:pt x="793228" y="1674774"/>
                </a:cubicBezTo>
                <a:cubicBezTo>
                  <a:pt x="554076" y="1786258"/>
                  <a:pt x="421056" y="1848315"/>
                  <a:pt x="293807" y="1802002"/>
                </a:cubicBezTo>
                <a:cubicBezTo>
                  <a:pt x="169234" y="1756693"/>
                  <a:pt x="107156" y="1628273"/>
                  <a:pt x="0" y="1398572"/>
                </a:cubicBez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indent="-355600" lvl="2" marL="1371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indent="-355600" lvl="8" marL="411480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41" y="0"/>
            <a:ext cx="9144088" cy="5143548"/>
            <a:chOff x="8145036" y="0"/>
            <a:chExt cx="4014438" cy="2258121"/>
          </a:xfrm>
        </p:grpSpPr>
        <p:sp>
          <p:nvSpPr>
            <p:cNvPr id="31" name="Google Shape;31;p6"/>
            <p:cNvSpPr/>
            <p:nvPr/>
          </p:nvSpPr>
          <p:spPr>
            <a:xfrm>
              <a:off x="8145036" y="0"/>
              <a:ext cx="4014376" cy="2258121"/>
            </a:xfrm>
            <a:custGeom>
              <a:rect b="b" l="l" r="r" t="t"/>
              <a:pathLst>
                <a:path extrusionOk="0" h="2258121" w="4014376">
                  <a:moveTo>
                    <a:pt x="2148603" y="1774988"/>
                  </a:moveTo>
                  <a:cubicBezTo>
                    <a:pt x="1965654" y="1382640"/>
                    <a:pt x="1863892" y="1164459"/>
                    <a:pt x="1939873" y="955604"/>
                  </a:cubicBezTo>
                  <a:cubicBezTo>
                    <a:pt x="2015855" y="746748"/>
                    <a:pt x="2234119" y="645049"/>
                    <a:pt x="2626468" y="462162"/>
                  </a:cubicBezTo>
                  <a:cubicBezTo>
                    <a:pt x="3018816" y="279275"/>
                    <a:pt x="3236997" y="177451"/>
                    <a:pt x="3445831" y="253432"/>
                  </a:cubicBezTo>
                  <a:cubicBezTo>
                    <a:pt x="3654666" y="329414"/>
                    <a:pt x="3756386" y="547678"/>
                    <a:pt x="3939272" y="940006"/>
                  </a:cubicBezTo>
                  <a:cubicBezTo>
                    <a:pt x="3966182" y="997693"/>
                    <a:pt x="3991294" y="1051574"/>
                    <a:pt x="4014377" y="1102256"/>
                  </a:cubicBezTo>
                  <a:lnTo>
                    <a:pt x="4014377" y="0"/>
                  </a:lnTo>
                  <a:lnTo>
                    <a:pt x="0" y="0"/>
                  </a:lnTo>
                  <a:lnTo>
                    <a:pt x="0" y="2258122"/>
                  </a:lnTo>
                  <a:lnTo>
                    <a:pt x="2400007" y="2258122"/>
                  </a:lnTo>
                  <a:cubicBezTo>
                    <a:pt x="2320283" y="2143125"/>
                    <a:pt x="2245932" y="1983697"/>
                    <a:pt x="2148603" y="1774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11595195" y="1947441"/>
              <a:ext cx="564279" cy="310680"/>
            </a:xfrm>
            <a:custGeom>
              <a:rect b="b" l="l" r="r" t="t"/>
              <a:pathLst>
                <a:path extrusionOk="0" h="310680" w="564279">
                  <a:moveTo>
                    <a:pt x="11332" y="305390"/>
                  </a:moveTo>
                  <a:lnTo>
                    <a:pt x="0" y="310680"/>
                  </a:lnTo>
                  <a:lnTo>
                    <a:pt x="564279" y="310680"/>
                  </a:lnTo>
                  <a:lnTo>
                    <a:pt x="564279" y="0"/>
                  </a:lnTo>
                  <a:cubicBezTo>
                    <a:pt x="447610" y="101929"/>
                    <a:pt x="266229" y="186525"/>
                    <a:pt x="11332" y="305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6"/>
          <p:cNvSpPr txBox="1"/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62955" cy="5142871"/>
          </a:xfrm>
          <a:custGeom>
            <a:rect b="b" l="l" r="r" t="t"/>
            <a:pathLst>
              <a:path extrusionOk="0" h="2258121" w="4014438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indent="-330200" lvl="7" marL="36576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indent="-330200" lvl="8" marL="41148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indent="-330200" lvl="7" marL="36576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indent="-330200" lvl="8" marL="41148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9162955" cy="5142871"/>
          </a:xfrm>
          <a:custGeom>
            <a:rect b="b" l="l" r="r" t="t"/>
            <a:pathLst>
              <a:path extrusionOk="0" h="2258121" w="4014438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90026" y="-743550"/>
            <a:ext cx="2750366" cy="2750258"/>
          </a:xfrm>
          <a:custGeom>
            <a:rect b="b" l="l" r="r" t="t"/>
            <a:pathLst>
              <a:path extrusionOk="0" h="1376850" w="1376904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4507725" y="4318150"/>
            <a:ext cx="4081800" cy="33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6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490126" y="-1123525"/>
            <a:ext cx="5776112" cy="5775886"/>
          </a:xfrm>
          <a:custGeom>
            <a:rect b="b" l="l" r="r" t="t"/>
            <a:pathLst>
              <a:path extrusionOk="0" h="1376850" w="1376904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b="1" sz="26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 Light"/>
              <a:buChar char="▪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1pPr>
            <a:lvl2pPr indent="-355600" lvl="1" marL="9144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2pPr>
            <a:lvl3pPr indent="-355600" lvl="2" marL="1371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8pPr>
            <a:lvl9pPr indent="-355600" lvl="8" marL="41148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 Light"/>
              <a:buChar char="▫"/>
              <a:defRPr sz="20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 Light"/>
                <a:ea typeface="Karla Light"/>
                <a:cs typeface="Karla Light"/>
                <a:sym typeface="Karla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://www.youtube.com/watch?v=A33t37ps6po" TargetMode="External"/><Relationship Id="rId5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hyperlink" Target="http://www.youtube.com/watch?v=YqWL9pk9K48" TargetMode="External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planetminecraft.com/skin/squid-game-doll-5410456/" TargetMode="External"/><Relationship Id="rId10" Type="http://schemas.openxmlformats.org/officeDocument/2006/relationships/hyperlink" Target="https://www.planetminecraft.com/skin/seong-gi-hun-player-456-squid-game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tackoverflow.com/a/42043320" TargetMode="External"/><Relationship Id="rId4" Type="http://schemas.openxmlformats.org/officeDocument/2006/relationships/hyperlink" Target="https://stackoverflow.com/a/327135" TargetMode="External"/><Relationship Id="rId9" Type="http://schemas.openxmlformats.org/officeDocument/2006/relationships/hyperlink" Target="https://sydmusic.bigcartel.com/product/surprise-you-re-dead-logo-t-shirt" TargetMode="External"/><Relationship Id="rId5" Type="http://schemas.openxmlformats.org/officeDocument/2006/relationships/hyperlink" Target="https://www.ambiera.com/irrklang/downloads.html" TargetMode="External"/><Relationship Id="rId6" Type="http://schemas.openxmlformats.org/officeDocument/2006/relationships/hyperlink" Target="https://www.cgtrader.com/free-3d-models/various/various-models/low-poly-golden-star" TargetMode="External"/><Relationship Id="rId7" Type="http://schemas.openxmlformats.org/officeDocument/2006/relationships/hyperlink" Target="https://www.pngplay.com/image/486882" TargetMode="External"/><Relationship Id="rId8" Type="http://schemas.openxmlformats.org/officeDocument/2006/relationships/hyperlink" Target="https://wallpapersden.com/netflix-squid-game-wallpape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sH4Y450PSVM" TargetMode="External"/><Relationship Id="rId4" Type="http://schemas.openxmlformats.org/officeDocument/2006/relationships/image" Target="../media/image14.jp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tackoverflow.com/a/327135" TargetMode="External"/><Relationship Id="rId4" Type="http://schemas.openxmlformats.org/officeDocument/2006/relationships/hyperlink" Target="http://www.youtube.com/watch?v=uSarhBoDVtA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960450" y="2338275"/>
            <a:ext cx="5549400" cy="291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成圖技術與應用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期末報告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4108056007 鄧雅文 100%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4108056029 王傳馨 100%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831825" y="361975"/>
            <a:ext cx="14037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音樂</a:t>
            </a:r>
            <a:endParaRPr sz="3700"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831825" y="1215475"/>
            <a:ext cx="77355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" sz="1800"/>
              <a:t>初始化引擎: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 sz="1800"/>
              <a:t>irrklang::ISoundEngine* engine=</a:t>
            </a:r>
            <a:r>
              <a:rPr b="1" lang="en" sz="1800"/>
              <a:t> </a:t>
            </a:r>
            <a:r>
              <a:rPr b="1" lang="en" sz="1800"/>
              <a:t>irrklang::createIrrKlangDevice();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" sz="1800"/>
              <a:t>撥放音樂: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 sz="1800"/>
              <a:t>engine_start-&gt;play2D("audio/Main_Theme_cut1.mp3", true);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" sz="1800"/>
              <a:t>音樂 : 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 sz="1800"/>
              <a:t>選單主題曲</a:t>
            </a:r>
            <a:endParaRPr b="1"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 sz="1800"/>
              <a:t>Start menu和介紹頁面時撥放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 sz="1800"/>
              <a:t>小女孩唱歌歌曲</a:t>
            </a:r>
            <a:endParaRPr b="1"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 sz="1800"/>
              <a:t>小女孩轉到背面時撥放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 sz="1800"/>
              <a:t>槍聲</a:t>
            </a:r>
            <a:endParaRPr b="1"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b="1" lang="en" sz="1800"/>
              <a:t>死亡時撥放</a:t>
            </a:r>
            <a:endParaRPr b="1" sz="1800"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91075" y="338450"/>
            <a:ext cx="41085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道具</a:t>
            </a:r>
            <a:r>
              <a:rPr lang="en" sz="3700"/>
              <a:t>設計(</a:t>
            </a:r>
            <a:r>
              <a:rPr lang="en" sz="3700"/>
              <a:t>盾牌</a:t>
            </a:r>
            <a:r>
              <a:rPr lang="en" sz="3700"/>
              <a:t>)</a:t>
            </a:r>
            <a:endParaRPr sz="3700"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4004400" y="1833863"/>
            <a:ext cx="49308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道具分布</a:t>
            </a:r>
            <a:endParaRPr b="1" sz="2000"/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Random (前中後分別)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撿東西</a:t>
            </a:r>
            <a:endParaRPr b="1" sz="2000"/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按下f -&gt; pick=1</a:t>
            </a:r>
            <a:endParaRPr b="1" sz="2000"/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判斷東西是否夠近到可撿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撿到後</a:t>
            </a:r>
            <a:endParaRPr b="1" sz="2000"/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shield = true 不會被殺</a:t>
            </a:r>
            <a:endParaRPr b="1" sz="2000"/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Shield_t = 5 保護八秒</a:t>
            </a:r>
            <a:endParaRPr b="1" sz="2000"/>
          </a:p>
          <a:p>
            <a:pPr indent="-355600" lvl="0" marL="13716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顯示剩餘保護秒數</a:t>
            </a:r>
            <a:endParaRPr b="1" sz="20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17060" l="0" r="20810" t="0"/>
          <a:stretch/>
        </p:blipFill>
        <p:spPr>
          <a:xfrm>
            <a:off x="4317675" y="129647"/>
            <a:ext cx="1199400" cy="12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 title="shiel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75" y="1648050"/>
            <a:ext cx="3653926" cy="27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225600" y="323450"/>
            <a:ext cx="2827500" cy="119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關卡設計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(秒數星星)</a:t>
            </a:r>
            <a:endParaRPr sz="3700"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4258125" y="1268500"/>
            <a:ext cx="5760000" cy="3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使用obj檔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判斷可否撿起</a:t>
            </a:r>
            <a:endParaRPr b="1"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b="1" lang="en" sz="2000"/>
              <a:t>和盾牌一樣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出現位置</a:t>
            </a:r>
            <a:endParaRPr b="1" sz="2000"/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b="1" lang="en" sz="2000"/>
              <a:t>Random (前中後分別)</a:t>
            </a:r>
            <a:endParaRPr b="1"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撿起後遊戲總時長增加8秒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b="1" lang="en" sz="2000"/>
              <a:t>成功拾取會有短暫的紅字提醒</a:t>
            </a:r>
            <a:endParaRPr b="1" sz="2000"/>
          </a:p>
        </p:txBody>
      </p:sp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975" y="462112"/>
            <a:ext cx="1158025" cy="9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 title="檢星星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47125"/>
            <a:ext cx="4013609" cy="30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268875" y="327725"/>
            <a:ext cx="2340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Reference</a:t>
            </a:r>
            <a:endParaRPr sz="3700"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484800" y="1077025"/>
            <a:ext cx="8659200" cy="363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▪"/>
            </a:pPr>
            <a:r>
              <a:rPr lang="en" sz="1300">
                <a:latin typeface="Karla"/>
                <a:ea typeface="Karla"/>
                <a:cs typeface="Karla"/>
                <a:sym typeface="Karla"/>
              </a:rPr>
              <a:t>載入bmp圖片: </a:t>
            </a:r>
            <a:r>
              <a:rPr lang="en" sz="13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https://stackoverflow.com/a/42043320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arla"/>
              <a:buChar char="▪"/>
            </a:pPr>
            <a:r>
              <a:rPr lang="en" sz="13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繪製立方體: </a:t>
            </a:r>
            <a:r>
              <a:rPr lang="en" sz="13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https://stackoverflow.com/a/327135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arla"/>
              <a:buChar char="▪"/>
            </a:pPr>
            <a:r>
              <a:rPr lang="en" sz="13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irrKlang: </a:t>
            </a:r>
            <a:r>
              <a:rPr lang="en" sz="13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5"/>
              </a:rPr>
              <a:t>https://www.ambiera.com/irrklang/downloads.html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arla"/>
              <a:buChar char="▪"/>
            </a:pPr>
            <a:r>
              <a:rPr lang="en" sz="13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秒數星星的obj: </a:t>
            </a:r>
            <a:r>
              <a:rPr lang="en" sz="13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6"/>
              </a:rPr>
              <a:t>https://www.cgtrader.com/free-3d-models/various/various-models/low-poly-golden-star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arla"/>
              <a:buChar char="▪"/>
            </a:pPr>
            <a:r>
              <a:rPr lang="en" sz="13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各種圖片的出處: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arla"/>
              <a:buChar char="▫"/>
            </a:pPr>
            <a:r>
              <a:rPr lang="en" sz="13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7"/>
              </a:rPr>
              <a:t>https://www.pngplay.com/image/486882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arla"/>
              <a:buChar char="▫"/>
            </a:pPr>
            <a:r>
              <a:rPr lang="en" sz="13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8"/>
              </a:rPr>
              <a:t>https://wallpapersden.com/netflix-squid-game-wallpaper/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arla"/>
              <a:buChar char="▫"/>
            </a:pPr>
            <a:r>
              <a:rPr lang="en" sz="13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9"/>
              </a:rPr>
              <a:t>https://sydmusic.bigcartel.com/product/surprise-you-re-dead-logo-t-shirt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arla"/>
              <a:buChar char="▫"/>
            </a:pPr>
            <a:r>
              <a:rPr lang="en" sz="13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10"/>
              </a:rPr>
              <a:t>https://www.planetminecraft.com/skin/seong-gi-hun-player-456-squid-game/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arla"/>
              <a:buChar char="▫"/>
            </a:pPr>
            <a:r>
              <a:rPr lang="en" sz="13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11"/>
              </a:rPr>
              <a:t>https://www.planetminecraft.com/skin/squid-game-doll-5410456/</a:t>
            </a:r>
            <a:endParaRPr sz="13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66900" y="328025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123</a:t>
            </a:r>
            <a:r>
              <a:rPr lang="en" sz="3700"/>
              <a:t>木頭人</a:t>
            </a:r>
            <a:endParaRPr sz="37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6031550" y="1216725"/>
            <a:ext cx="49308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latin typeface="Karla"/>
                <a:ea typeface="Karla"/>
                <a:cs typeface="Karla"/>
                <a:sym typeface="Karla"/>
              </a:rPr>
              <a:t>動機: </a:t>
            </a:r>
            <a:endParaRPr b="1" sz="23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QUID GAME | RED LIGHT GREEN LIGHT SCENE" id="78" name="Google Shape;78;p15" title="SQUID GAME | RED LIGHT GREEN LIGHT SCEN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25" y="1078900"/>
            <a:ext cx="5206025" cy="39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550" y="1705600"/>
            <a:ext cx="2863900" cy="1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6031550" y="3550125"/>
            <a:ext cx="32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Karla"/>
                <a:ea typeface="Karla"/>
                <a:cs typeface="Karla"/>
                <a:sym typeface="Karla"/>
              </a:rPr>
              <a:t>這看起來太簡單了，</a:t>
            </a:r>
            <a:endParaRPr b="1" sz="21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Karla"/>
                <a:ea typeface="Karla"/>
                <a:cs typeface="Karla"/>
                <a:sym typeface="Karla"/>
              </a:rPr>
              <a:t>於是我們加深難度....</a:t>
            </a:r>
            <a:endParaRPr b="1" sz="21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4969575" y="3639200"/>
            <a:ext cx="3888900" cy="93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946025" y="989038"/>
            <a:ext cx="3936000" cy="193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-135350" y="397975"/>
            <a:ext cx="25953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玩法教學</a:t>
            </a:r>
            <a:endParaRPr sz="3700"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5017875" y="1072063"/>
            <a:ext cx="3792300" cy="25551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rPr>
              <a:t>長按WASD: 移動</a:t>
            </a:r>
            <a:endParaRPr b="1" sz="2300">
              <a:solidFill>
                <a:schemeClr val="dk1"/>
              </a:solidFill>
              <a:latin typeface="Karla Light"/>
              <a:ea typeface="Karla Light"/>
              <a:cs typeface="Karla Light"/>
              <a:sym typeface="Karla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rPr>
              <a:t>F: 拾取道具</a:t>
            </a:r>
            <a:endParaRPr b="1" sz="2300">
              <a:solidFill>
                <a:schemeClr val="dk1"/>
              </a:solidFill>
              <a:latin typeface="Karla Light"/>
              <a:ea typeface="Karla Light"/>
              <a:cs typeface="Karla Light"/>
              <a:sym typeface="Karla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rPr>
              <a:t>星星道具: 加遊戲時長8秒</a:t>
            </a:r>
            <a:endParaRPr b="1" sz="2300">
              <a:solidFill>
                <a:schemeClr val="dk1"/>
              </a:solidFill>
              <a:latin typeface="Karla Light"/>
              <a:ea typeface="Karla Light"/>
              <a:cs typeface="Karla Light"/>
              <a:sym typeface="Karla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rPr>
              <a:t>盾牌道具: 穿上盾牌8秒</a:t>
            </a:r>
            <a:endParaRPr b="1" sz="2300">
              <a:solidFill>
                <a:schemeClr val="dk1"/>
              </a:solidFill>
              <a:latin typeface="Karla Light"/>
              <a:ea typeface="Karla Light"/>
              <a:cs typeface="Karla Light"/>
              <a:sym typeface="Karla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Karla Light"/>
              <a:ea typeface="Karla Light"/>
              <a:cs typeface="Karla Light"/>
              <a:sym typeface="Karla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Light"/>
              <a:ea typeface="Karla Light"/>
              <a:cs typeface="Karla Light"/>
              <a:sym typeface="Karla Light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755825" y="3066025"/>
            <a:ext cx="43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Light"/>
              <a:ea typeface="Karla Light"/>
              <a:cs typeface="Karla Light"/>
              <a:sym typeface="Karla Light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946025" y="465625"/>
            <a:ext cx="3643800" cy="5388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Karla"/>
                <a:ea typeface="Karla"/>
                <a:cs typeface="Karla"/>
                <a:sym typeface="Karla"/>
              </a:rPr>
              <a:t>正常模式</a:t>
            </a:r>
            <a:endParaRPr b="1" sz="2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946025" y="3066050"/>
            <a:ext cx="3643800" cy="5388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Karla"/>
                <a:ea typeface="Karla"/>
                <a:cs typeface="Karla"/>
                <a:sym typeface="Karla"/>
              </a:rPr>
              <a:t>無敵</a:t>
            </a:r>
            <a:r>
              <a:rPr b="1" lang="en" sz="2300">
                <a:latin typeface="Karla"/>
                <a:ea typeface="Karla"/>
                <a:cs typeface="Karla"/>
                <a:sym typeface="Karla"/>
              </a:rPr>
              <a:t>模式</a:t>
            </a:r>
            <a:endParaRPr b="1" sz="2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017875" y="3694825"/>
            <a:ext cx="3792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Karla Light"/>
                <a:ea typeface="Karla Light"/>
                <a:cs typeface="Karla Light"/>
                <a:sym typeface="Karla Light"/>
              </a:rPr>
              <a:t>長按P: 直接穿上無敵盾牌</a:t>
            </a:r>
            <a:endParaRPr sz="2300">
              <a:latin typeface="Karla Light"/>
              <a:ea typeface="Karla Light"/>
              <a:cs typeface="Karla Light"/>
              <a:sym typeface="Karl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Karla Light"/>
                <a:ea typeface="Karla Light"/>
                <a:cs typeface="Karla Light"/>
                <a:sym typeface="Karla Light"/>
              </a:rPr>
              <a:t>+ / – : 手動增加/減少時間</a:t>
            </a:r>
            <a:endParaRPr sz="2300">
              <a:latin typeface="Karla Light"/>
              <a:ea typeface="Karla Light"/>
              <a:cs typeface="Karla Light"/>
              <a:sym typeface="Karla Light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00" y="1500850"/>
            <a:ext cx="4451026" cy="241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4294967295" type="ctrTitle"/>
          </p:nvPr>
        </p:nvSpPr>
        <p:spPr>
          <a:xfrm>
            <a:off x="1543900" y="1991850"/>
            <a:ext cx="4735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DEMO</a:t>
            </a:r>
            <a:endParaRPr sz="9600"/>
          </a:p>
        </p:txBody>
      </p:sp>
      <p:grpSp>
        <p:nvGrpSpPr>
          <p:cNvPr id="100" name="Google Shape;100;p17"/>
          <p:cNvGrpSpPr/>
          <p:nvPr/>
        </p:nvGrpSpPr>
        <p:grpSpPr>
          <a:xfrm>
            <a:off x="5212613" y="322601"/>
            <a:ext cx="1722365" cy="1722348"/>
            <a:chOff x="6643075" y="3664250"/>
            <a:chExt cx="407950" cy="407975"/>
          </a:xfrm>
        </p:grpSpPr>
        <p:sp>
          <p:nvSpPr>
            <p:cNvPr id="101" name="Google Shape;101;p1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17"/>
          <p:cNvGrpSpPr/>
          <p:nvPr/>
        </p:nvGrpSpPr>
        <p:grpSpPr>
          <a:xfrm rot="-5214698">
            <a:off x="6998111" y="1770206"/>
            <a:ext cx="708127" cy="708087"/>
            <a:chOff x="576250" y="4319400"/>
            <a:chExt cx="442075" cy="442050"/>
          </a:xfrm>
        </p:grpSpPr>
        <p:sp>
          <p:nvSpPr>
            <p:cNvPr id="104" name="Google Shape;104;p1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7"/>
          <p:cNvSpPr/>
          <p:nvPr/>
        </p:nvSpPr>
        <p:spPr>
          <a:xfrm>
            <a:off x="4800488" y="720262"/>
            <a:ext cx="269213" cy="25705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 rot="2697530">
            <a:off x="5869454" y="2444465"/>
            <a:ext cx="408675" cy="39021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6192759" y="2221687"/>
            <a:ext cx="163695" cy="15637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 rot="1279958">
            <a:off x="4613970" y="1495627"/>
            <a:ext cx="163658" cy="15636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0" l="33980" r="0" t="0"/>
          <a:stretch/>
        </p:blipFill>
        <p:spPr>
          <a:xfrm>
            <a:off x="4366509" y="448059"/>
            <a:ext cx="5162599" cy="5223498"/>
          </a:xfrm>
          <a:custGeom>
            <a:rect b="b" l="l" r="r" t="t"/>
            <a:pathLst>
              <a:path extrusionOk="0" h="21114" w="20675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1034575" y="661425"/>
            <a:ext cx="2595300" cy="67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遊戲架構</a:t>
            </a:r>
            <a:endParaRPr sz="3700"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1725500" y="1783575"/>
            <a:ext cx="52047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Karla"/>
              <a:buAutoNum type="arabicPeriod"/>
            </a:pPr>
            <a:r>
              <a:rPr b="1" lang="en" sz="3300">
                <a:latin typeface="Karla"/>
                <a:ea typeface="Karla"/>
                <a:cs typeface="Karla"/>
                <a:sym typeface="Karla"/>
              </a:rPr>
              <a:t>場景</a:t>
            </a:r>
            <a:endParaRPr b="1" sz="3300">
              <a:latin typeface="Karla"/>
              <a:ea typeface="Karla"/>
              <a:cs typeface="Karla"/>
              <a:sym typeface="Karl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Karla"/>
              <a:buAutoNum type="arabicPeriod"/>
            </a:pPr>
            <a:r>
              <a:rPr b="1" lang="en" sz="3300">
                <a:latin typeface="Karla"/>
                <a:ea typeface="Karla"/>
                <a:cs typeface="Karla"/>
                <a:sym typeface="Karla"/>
              </a:rPr>
              <a:t>選單頁面</a:t>
            </a:r>
            <a:endParaRPr b="1" sz="3300">
              <a:latin typeface="Karla"/>
              <a:ea typeface="Karla"/>
              <a:cs typeface="Karla"/>
              <a:sym typeface="Karl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Karla"/>
              <a:buAutoNum type="arabicPeriod"/>
            </a:pPr>
            <a:r>
              <a:rPr b="1" lang="en" sz="3300">
                <a:latin typeface="Karla"/>
                <a:ea typeface="Karla"/>
                <a:cs typeface="Karla"/>
                <a:sym typeface="Karla"/>
              </a:rPr>
              <a:t>人物</a:t>
            </a:r>
            <a:endParaRPr b="1" sz="3300">
              <a:latin typeface="Karla"/>
              <a:ea typeface="Karla"/>
              <a:cs typeface="Karla"/>
              <a:sym typeface="Karl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Karla"/>
              <a:buAutoNum type="arabicPeriod"/>
            </a:pPr>
            <a:r>
              <a:rPr b="1" lang="en" sz="3300">
                <a:latin typeface="Karla"/>
                <a:ea typeface="Karla"/>
                <a:cs typeface="Karla"/>
                <a:sym typeface="Karla"/>
              </a:rPr>
              <a:t>音樂</a:t>
            </a:r>
            <a:endParaRPr b="1" sz="3300">
              <a:latin typeface="Karla"/>
              <a:ea typeface="Karla"/>
              <a:cs typeface="Karla"/>
              <a:sym typeface="Karl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Karla"/>
              <a:buAutoNum type="arabicPeriod"/>
            </a:pPr>
            <a:r>
              <a:rPr b="1" lang="en" sz="3300">
                <a:latin typeface="Karla"/>
                <a:ea typeface="Karla"/>
                <a:cs typeface="Karla"/>
                <a:sym typeface="Karla"/>
              </a:rPr>
              <a:t>道具</a:t>
            </a:r>
            <a:r>
              <a:rPr b="1" lang="en" sz="3300">
                <a:latin typeface="Karla"/>
                <a:ea typeface="Karla"/>
                <a:cs typeface="Karla"/>
                <a:sym typeface="Karla"/>
              </a:rPr>
              <a:t>設計</a:t>
            </a:r>
            <a:endParaRPr b="1" sz="33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01925" y="410775"/>
            <a:ext cx="14037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場景</a:t>
            </a:r>
            <a:endParaRPr sz="3700"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4300" y="3806375"/>
            <a:ext cx="2939400" cy="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b="1" lang="en" sz="2300"/>
              <a:t>平視</a:t>
            </a:r>
            <a:endParaRPr b="1" sz="2300"/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5" y="1301688"/>
            <a:ext cx="4097377" cy="21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00" y="1302501"/>
            <a:ext cx="4097375" cy="216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5099850" y="3749775"/>
            <a:ext cx="2939400" cy="5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b="1" lang="en" sz="2300"/>
              <a:t>俯</a:t>
            </a:r>
            <a:r>
              <a:rPr b="1" lang="en" sz="2300"/>
              <a:t>視</a:t>
            </a:r>
            <a:endParaRPr b="1"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▫"/>
            </a:pPr>
            <a:r>
              <a:rPr b="1" lang="en" sz="2300"/>
              <a:t>通關線</a:t>
            </a:r>
            <a:endParaRPr b="1"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5200" y="269400"/>
            <a:ext cx="2595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選單頁面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39425" y="3714750"/>
            <a:ext cx="3796200" cy="9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主選單、教學頁面: 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▫"/>
            </a:pPr>
            <a:r>
              <a:rPr lang="en" sz="2300"/>
              <a:t>整個貼貼圖</a:t>
            </a:r>
            <a:endParaRPr sz="2300"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47" y="1089575"/>
            <a:ext cx="3873802" cy="23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250" y="1089563"/>
            <a:ext cx="3873800" cy="231739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4503150" y="3603450"/>
            <a:ext cx="4917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Karla Light"/>
              <a:buChar char="▪"/>
            </a:pPr>
            <a:r>
              <a:rPr lang="en" sz="23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rPr>
              <a:t>死亡、勝利頁面: </a:t>
            </a:r>
            <a:endParaRPr sz="2300">
              <a:solidFill>
                <a:schemeClr val="dk1"/>
              </a:solidFill>
              <a:latin typeface="Karla Light"/>
              <a:ea typeface="Karla Light"/>
              <a:cs typeface="Karla Light"/>
              <a:sym typeface="Karla Light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Karla Light"/>
              <a:buChar char="▫"/>
            </a:pPr>
            <a:r>
              <a:rPr lang="en" sz="2300">
                <a:solidFill>
                  <a:schemeClr val="dk1"/>
                </a:solidFill>
                <a:latin typeface="Karla Light"/>
                <a:ea typeface="Karla Light"/>
                <a:cs typeface="Karla Light"/>
                <a:sym typeface="Karla Light"/>
              </a:rPr>
              <a:t>logo貼圖 + 背景用Blending</a:t>
            </a:r>
            <a:endParaRPr sz="2300">
              <a:solidFill>
                <a:schemeClr val="dk1"/>
              </a:solidFill>
              <a:latin typeface="Karla Light"/>
              <a:ea typeface="Karla Light"/>
              <a:cs typeface="Karla Light"/>
              <a:sym typeface="Karla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 Light"/>
              <a:ea typeface="Karla Light"/>
              <a:cs typeface="Karla Light"/>
              <a:sym typeface="Karl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214975" y="310200"/>
            <a:ext cx="14037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人物</a:t>
            </a:r>
            <a:endParaRPr sz="3700"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4538550" y="204850"/>
            <a:ext cx="49308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300"/>
              <a:t>正方體 + 每面貼不同的圖片</a:t>
            </a:r>
            <a:endParaRPr b="1" sz="2300"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214975" y="4589400"/>
            <a:ext cx="761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Karla Light"/>
                <a:ea typeface="Karla Light"/>
                <a:cs typeface="Karla Light"/>
                <a:sym typeface="Karla Light"/>
              </a:rPr>
              <a:t>正方體的code: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https://stackoverflow.com/a/327135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49" name="Google Shape;149;p21" title="人物走動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00" y="1144124"/>
            <a:ext cx="3910225" cy="267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8225" y="696050"/>
            <a:ext cx="4346325" cy="43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442475" y="237125"/>
            <a:ext cx="3247800" cy="6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小女孩 &amp; 開殺判定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5233200" y="1066650"/>
            <a:ext cx="3910800" cy="30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兩個定時器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▫"/>
            </a:pPr>
            <a:r>
              <a:rPr lang="en" sz="2300"/>
              <a:t>秒更新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▫"/>
            </a:pPr>
            <a:r>
              <a:rPr lang="en" sz="2300"/>
              <a:t>100毫秒更新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轉到正面 -&gt; kill=1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在kill==1時移動就死掉</a:t>
            </a:r>
            <a:endParaRPr sz="2300"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75" y="735925"/>
            <a:ext cx="4284220" cy="347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75" y="4273575"/>
            <a:ext cx="4533557" cy="6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